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9" r:id="rId3"/>
    <p:sldId id="285" r:id="rId4"/>
    <p:sldId id="287" r:id="rId5"/>
    <p:sldId id="274" r:id="rId6"/>
    <p:sldId id="286" r:id="rId7"/>
    <p:sldId id="280" r:id="rId8"/>
    <p:sldId id="290" r:id="rId9"/>
    <p:sldId id="310" r:id="rId10"/>
    <p:sldId id="288" r:id="rId11"/>
    <p:sldId id="289" r:id="rId12"/>
    <p:sldId id="291" r:id="rId13"/>
    <p:sldId id="292" r:id="rId14"/>
    <p:sldId id="294" r:id="rId15"/>
    <p:sldId id="293" r:id="rId16"/>
    <p:sldId id="295" r:id="rId17"/>
    <p:sldId id="303" r:id="rId18"/>
    <p:sldId id="308" r:id="rId19"/>
    <p:sldId id="299" r:id="rId20"/>
    <p:sldId id="304" r:id="rId21"/>
    <p:sldId id="300" r:id="rId22"/>
    <p:sldId id="305" r:id="rId23"/>
    <p:sldId id="301" r:id="rId24"/>
    <p:sldId id="302" r:id="rId25"/>
    <p:sldId id="307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08/11/2021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jp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7.jpg"/><Relationship Id="rId15" Type="http://schemas.openxmlformats.org/officeDocument/2006/relationships/image" Target="../media/image10.jpg"/><Relationship Id="rId10" Type="http://schemas.openxmlformats.org/officeDocument/2006/relationships/image" Target="../media/image20.png"/><Relationship Id="rId4" Type="http://schemas.openxmlformats.org/officeDocument/2006/relationships/image" Target="../media/image6.jpg"/><Relationship Id="rId9" Type="http://schemas.openxmlformats.org/officeDocument/2006/relationships/image" Target="../media/image19.png"/><Relationship Id="rId1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jpg"/><Relationship Id="rId10" Type="http://schemas.openxmlformats.org/officeDocument/2006/relationships/image" Target="../media/image9.jpg"/><Relationship Id="rId4" Type="http://schemas.openxmlformats.org/officeDocument/2006/relationships/image" Target="../media/image6.jp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jpg"/><Relationship Id="rId10" Type="http://schemas.openxmlformats.org/officeDocument/2006/relationships/image" Target="../media/image9.jpg"/><Relationship Id="rId4" Type="http://schemas.openxmlformats.org/officeDocument/2006/relationships/image" Target="../media/image6.jp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8748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75394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Treats each individual uniquely</a:t>
                </a:r>
              </a:p>
              <a:p>
                <a:r>
                  <a:rPr lang="en-GB" dirty="0"/>
                  <a:t>The probability that we capture an animal depends on the individual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the capture probability for individual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 is Sally’s capture probability)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7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r="-15000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16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8644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44D0F-0FB5-4389-A59E-64CDE5F83F36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14337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</a:t>
                </a:r>
                <a:r>
                  <a:rPr lang="en-GB"/>
                  <a:t>each individual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𝑆𝑎𝑙𝑙𝑦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𝐵𝑎𝑟𝑟𝑦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1159" t="-6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5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215384" y="3035808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3424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probability by hand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We capture 15 individuals on day 1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20 individuals on day 2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10 individuals on day 3</a:t>
                </a:r>
              </a:p>
              <a:p>
                <a:pPr algn="ctr"/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What is the capture probability for day 1?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You can’t calculate this yet. The equation to calculate the day 1 capture probability is: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𝑐𝑎𝑢𝑔h𝑡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Assume the total population was 30, what are the capture probabilities for each day?</a:t>
                </a:r>
              </a:p>
              <a:p>
                <a:endParaRPr lang="en-GB" dirty="0"/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could</a:t>
                </a:r>
                <a:r>
                  <a:rPr lang="en-GB" dirty="0"/>
                  <a:t> have been caught to estimate capture probabilities</a:t>
                </a:r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weren’t caught</a:t>
                </a:r>
                <a:r>
                  <a:rPr lang="en-GB" dirty="0"/>
                  <a:t> to estimate the population size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  <a:blipFill>
                <a:blip r:embed="rId2"/>
                <a:stretch>
                  <a:fillRect l="-499" t="-2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73925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5034281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6570006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5518184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1864312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4429279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942339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9233781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6518910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 (the frequency of unobserved animals)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blipFill>
                <a:blip r:embed="rId4"/>
                <a:stretch>
                  <a:fillRect l="-47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4225290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2283938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555504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Why is imperfect detection important?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9" y="1977704"/>
            <a:ext cx="4485516" cy="3484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Question:</a:t>
            </a:r>
          </a:p>
          <a:p>
            <a:pPr marL="0" indent="0">
              <a:buNone/>
            </a:pPr>
            <a:r>
              <a:rPr lang="en-GB" dirty="0"/>
              <a:t>How many covid cases have there been in the UK?</a:t>
            </a:r>
          </a:p>
          <a:p>
            <a:pPr marL="0" indent="0">
              <a:buNone/>
            </a:pPr>
            <a:r>
              <a:rPr lang="en-GB" dirty="0"/>
              <a:t>Answer:</a:t>
            </a:r>
          </a:p>
          <a:p>
            <a:pPr marL="0" indent="0">
              <a:buNone/>
            </a:pPr>
            <a:r>
              <a:rPr lang="en-GB" dirty="0"/>
              <a:t>Unknown, but almost certainly more than 9.32 million.</a:t>
            </a:r>
          </a:p>
          <a:p>
            <a:pPr marL="0" indent="0">
              <a:buNone/>
            </a:pPr>
            <a:r>
              <a:rPr lang="en-GB" dirty="0"/>
              <a:t>Why:</a:t>
            </a:r>
          </a:p>
          <a:p>
            <a:pPr marL="0" indent="0">
              <a:buNone/>
            </a:pPr>
            <a:r>
              <a:rPr lang="en-GB" dirty="0"/>
              <a:t>We only know how many people have tested positively, </a:t>
            </a:r>
            <a:r>
              <a:rPr lang="en-GB" i="1" dirty="0"/>
              <a:t>of those who tested and reported</a:t>
            </a:r>
            <a:r>
              <a:rPr lang="en-GB" dirty="0"/>
              <a:t>.</a:t>
            </a: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BF302-7AD1-4969-9B6A-5A6252D27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8" t="15099" r="7454" b="14655"/>
          <a:stretch/>
        </p:blipFill>
        <p:spPr>
          <a:xfrm>
            <a:off x="4896433" y="1395938"/>
            <a:ext cx="6783838" cy="378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/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We do not observe individuals who are covid positive but are asymptomatic, do not test and/or do not report. In MARK referred to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0013-B344-4B18-AB8A-E58D7C12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9" y="5763237"/>
                <a:ext cx="11033639" cy="954107"/>
              </a:xfrm>
              <a:prstGeom prst="rect">
                <a:avLst/>
              </a:prstGeom>
              <a:blipFill>
                <a:blip r:embed="rId3"/>
                <a:stretch>
                  <a:fillRect l="-939" t="-5732" r="-884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×0.5×(1−0.5)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×(1−0.5)×0.5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×(1−0.5×(1−0.5)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36572" t="-109333" r="-270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206579" r="-270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310667" r="-27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3400" t="-410667" r="-16401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410667" r="-27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Rating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519" t="-10667" r="-375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056" t="-10667" r="-651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5060" t="-109211" r="-61784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212000" r="-6178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312000" r="-6178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4720" t="-9333" r="-37764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4927" t="-107895" r="-61917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210667" r="-61917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310667" r="-61917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suggest?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judging how well that value work with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rate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2506" r="-1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need to know how many animals we never caught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to estimate how many animals </a:t>
                </a:r>
                <a:r>
                  <a:rPr lang="en-GB" i="1" dirty="0"/>
                  <a:t>we never caught </a:t>
                </a:r>
                <a:r>
                  <a:rPr lang="en-GB" dirty="0"/>
                  <a:t>we need to know the capture probability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 (i.e., what was the </a:t>
                </a:r>
                <a:r>
                  <a:rPr lang="en-GB" i="1" dirty="0"/>
                  <a:t>process</a:t>
                </a:r>
                <a:r>
                  <a:rPr lang="en-GB" dirty="0"/>
                  <a:t> that determined if an animal entered our trap).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Otis CMR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 where behavioural responses of animals affect capture probability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GB" dirty="0"/>
                  <a:t>, for a total of six different hypotheses to test.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 </a:t>
                </a:r>
                <a:r>
                  <a:rPr lang="en-GB" dirty="0"/>
                  <a:t>where you model individual heterogeneity in capture probabilities, but we won’t use this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Closed capture-mark-recapture models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 descr="A white goat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69936F81-9B53-4D3D-9F31-EA7A7A7D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6" y="1288472"/>
            <a:ext cx="5249723" cy="5020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Closed CMR models:</a:t>
                </a:r>
              </a:p>
              <a:p>
                <a:r>
                  <a:rPr lang="en-GB" dirty="0"/>
                  <a:t>Estimate capture probability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Imperfect detection</a:t>
                </a:r>
              </a:p>
              <a:p>
                <a:r>
                  <a:rPr lang="en-GB" i="1" dirty="0"/>
                  <a:t>Estimate number of animals never caught</a:t>
                </a:r>
              </a:p>
              <a:p>
                <a:pPr lvl="1"/>
                <a:r>
                  <a:rPr lang="en-GB" b="1" i="1" dirty="0">
                    <a:solidFill>
                      <a:srgbClr val="7030A0"/>
                    </a:solidFill>
                  </a:rPr>
                  <a:t>Using capture probabilities</a:t>
                </a:r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i="1" dirty="0"/>
                  <a:t>Total population = </a:t>
                </a:r>
                <a:br>
                  <a:rPr lang="en-GB" i="1" dirty="0"/>
                </a:br>
                <a:r>
                  <a:rPr lang="en-GB" i="1" dirty="0"/>
                  <a:t>number of animals caught + </a:t>
                </a:r>
                <a:br>
                  <a:rPr lang="en-GB" i="1" dirty="0"/>
                </a:br>
                <a:r>
                  <a:rPr lang="en-GB" i="1" dirty="0"/>
                  <a:t>number of animals not caught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C6D73B-366D-4DAD-B201-DCDEA1B3C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1" y="1443206"/>
                <a:ext cx="5696988" cy="4637319"/>
              </a:xfrm>
              <a:blipFill>
                <a:blip r:embed="rId3"/>
                <a:stretch>
                  <a:fillRect l="-1925" t="-2763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history of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model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trap for &gt; 2 occasions, we can take into account when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caught.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 (i.e., &gt; 2 days of trapping)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013769-0E94-4CAF-BCE1-B44FD1C3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3" b="47775"/>
          <a:stretch/>
        </p:blipFill>
        <p:spPr>
          <a:xfrm>
            <a:off x="4971010" y="534293"/>
            <a:ext cx="7220989" cy="3023554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74C301-E295-4B8F-8EFD-6B9B53EEB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9" r="46136"/>
          <a:stretch/>
        </p:blipFill>
        <p:spPr>
          <a:xfrm>
            <a:off x="0" y="3616035"/>
            <a:ext cx="6567055" cy="2707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8B68D-70CE-47F2-A2C3-7273978DD6D5}"/>
              </a:ext>
            </a:extLst>
          </p:cNvPr>
          <p:cNvSpPr txBox="1"/>
          <p:nvPr/>
        </p:nvSpPr>
        <p:spPr>
          <a:xfrm>
            <a:off x="764771" y="1280373"/>
            <a:ext cx="3649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“From the perspective of our model, the coin toss is ‘random’…”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804595-77DF-4E66-A672-8B26539E0A28}"/>
              </a:ext>
            </a:extLst>
          </p:cNvPr>
          <p:cNvSpPr txBox="1"/>
          <p:nvPr/>
        </p:nvSpPr>
        <p:spPr>
          <a:xfrm>
            <a:off x="7858298" y="4342227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“…but it’s really the model that is random, not the coin.”</a:t>
            </a:r>
          </a:p>
        </p:txBody>
      </p:sp>
    </p:spTree>
    <p:extLst>
      <p:ext uri="{BB962C8B-B14F-4D97-AF65-F5344CB8AC3E}">
        <p14:creationId xmlns:p14="http://schemas.microsoft.com/office/powerpoint/2010/main" val="37338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2031</Words>
  <Application>Microsoft Office PowerPoint</Application>
  <PresentationFormat>Widescreen</PresentationFormat>
  <Paragraphs>515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Calibri Light</vt:lpstr>
      <vt:lpstr>Arial</vt:lpstr>
      <vt:lpstr>Office Theme</vt:lpstr>
      <vt:lpstr>A better way to estimate population sizes</vt:lpstr>
      <vt:lpstr>A tangent: Why is imperfect detection important?</vt:lpstr>
      <vt:lpstr>Wide variety of models available to estimate N ̂ </vt:lpstr>
      <vt:lpstr>The Otis CMR models</vt:lpstr>
      <vt:lpstr>Closed capture-mark-recapture models</vt:lpstr>
      <vt:lpstr>Capture history of individuals</vt:lpstr>
      <vt:lpstr>We’re still assuming a closed population</vt:lpstr>
      <vt:lpstr>A tangent: a hustler tossing coins</vt:lpstr>
      <vt:lpstr>PowerPoint Presentation</vt:lpstr>
      <vt:lpstr>Equal capture model (or Mo)</vt:lpstr>
      <vt:lpstr>Equal capture model (or Mo)</vt:lpstr>
      <vt:lpstr>Time dependent model (or Mt)</vt:lpstr>
      <vt:lpstr>Time dependent model (or Mt)</vt:lpstr>
      <vt:lpstr>Heterogeneity model (or Mh)</vt:lpstr>
      <vt:lpstr>Heterogeneity model (or Mh)</vt:lpstr>
      <vt:lpstr>Behavioural model (or Mb)</vt:lpstr>
      <vt:lpstr>Behavioural model (or Mb)</vt:lpstr>
      <vt:lpstr>Capture probability by hand</vt:lpstr>
      <vt:lpstr>How do we go from p to N ̂</vt:lpstr>
      <vt:lpstr>How do we estimate f_0?</vt:lpstr>
      <vt:lpstr>How do we estimate f_0?</vt:lpstr>
      <vt:lpstr>Rating values by “eye”</vt:lpstr>
      <vt:lpstr>What does MLE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ROOS, DEON (PGR)</cp:lastModifiedBy>
  <cp:revision>67</cp:revision>
  <dcterms:created xsi:type="dcterms:W3CDTF">2020-12-30T15:13:55Z</dcterms:created>
  <dcterms:modified xsi:type="dcterms:W3CDTF">2021-11-08T12:20:50Z</dcterms:modified>
</cp:coreProperties>
</file>